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6"/>
    <p:restoredTop sz="94613"/>
  </p:normalViewPr>
  <p:slideViewPr>
    <p:cSldViewPr snapToGrid="0" snapToObjects="1">
      <p:cViewPr>
        <p:scale>
          <a:sx n="155" d="100"/>
          <a:sy n="155" d="100"/>
        </p:scale>
        <p:origin x="-16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14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41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174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051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773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25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30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88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865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408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dirty="0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411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1AF5F-0EAE-EF42-A421-E1F89F5079D6}" type="datetimeFigureOut">
              <a:rPr lang="fr-FR" smtClean="0"/>
              <a:pPr/>
              <a:t>18/05/2016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B9A3-2346-B54A-B606-F98B76CA50F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100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6654"/>
            <a:ext cx="6858000" cy="9144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/>
          <p:cNvSpPr/>
          <p:nvPr/>
        </p:nvSpPr>
        <p:spPr>
          <a:xfrm>
            <a:off x="1231924" y="1371797"/>
            <a:ext cx="43941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Geneva June 24</a:t>
            </a:r>
            <a:r>
              <a:rPr lang="en-US" sz="16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th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 2016, </a:t>
            </a:r>
            <a:r>
              <a:rPr lang="en-US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charset="0"/>
                <a:ea typeface="Times New Roman" charset="0"/>
              </a:rPr>
              <a:t>F</a:t>
            </a:r>
            <a:r>
              <a:rPr 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ondation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 Louis </a:t>
            </a:r>
            <a:r>
              <a:rPr 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charset="0"/>
                <a:ea typeface="Times New Roman" charset="0"/>
              </a:rPr>
              <a:t>J</a:t>
            </a:r>
            <a:r>
              <a:rPr lang="en-US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eantet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1277" y="1631572"/>
            <a:ext cx="41754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Organizers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 : Dominique </a:t>
            </a:r>
            <a:r>
              <a:rPr lang="en-US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Soldati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-Favre &amp; Dominique </a:t>
            </a:r>
            <a:r>
              <a:rPr lang="en-US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charset="0"/>
                <a:ea typeface="Times New Roman" charset="0"/>
              </a:rPr>
              <a:t>Garcin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" y="1905711"/>
            <a:ext cx="685800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9.00-9.30	      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Dr. Jean-Claude </a:t>
            </a: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Martinou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.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Sciences III Geneva. </a:t>
            </a:r>
            <a:r>
              <a:rPr lang="fr-FR" sz="1300" dirty="0" err="1"/>
              <a:t>Cell</a:t>
            </a:r>
            <a:r>
              <a:rPr lang="fr-FR" sz="1300" dirty="0"/>
              <a:t> </a:t>
            </a:r>
            <a:r>
              <a:rPr lang="fr-FR" sz="1300" dirty="0" err="1"/>
              <a:t>metabolism</a:t>
            </a:r>
            <a:r>
              <a:rPr lang="fr-FR" sz="1300" dirty="0"/>
              <a:t> in cancer </a:t>
            </a:r>
            <a:r>
              <a:rPr lang="fr-FR" sz="1300" dirty="0" smtClean="0"/>
              <a:t>and</a:t>
            </a:r>
          </a:p>
          <a:p>
            <a:r>
              <a:rPr lang="fr-FR" sz="1300" dirty="0"/>
              <a:t>	 </a:t>
            </a:r>
            <a:r>
              <a:rPr lang="fr-FR" sz="1300" dirty="0" smtClean="0"/>
              <a:t>       </a:t>
            </a:r>
            <a:r>
              <a:rPr lang="fr-FR" sz="1300" dirty="0" err="1" smtClean="0"/>
              <a:t>brain</a:t>
            </a:r>
            <a:r>
              <a:rPr lang="fr-FR" sz="1300" dirty="0" smtClean="0"/>
              <a:t> </a:t>
            </a:r>
            <a:r>
              <a:rPr lang="fr-FR" sz="1300" dirty="0" err="1"/>
              <a:t>function</a:t>
            </a:r>
            <a:r>
              <a:rPr lang="fr-FR" sz="1300" dirty="0"/>
              <a:t>: </a:t>
            </a:r>
            <a:r>
              <a:rPr lang="fr-FR" sz="1300" dirty="0" err="1"/>
              <a:t>role</a:t>
            </a:r>
            <a:r>
              <a:rPr lang="fr-FR" sz="1300" dirty="0"/>
              <a:t> of the mitochondrial pyruvate carrier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</a:t>
            </a:r>
            <a:endParaRPr lang="en-US" sz="1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" y="2465900"/>
            <a:ext cx="685800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9.30-10.00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	       Dr. </a:t>
            </a: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Berend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 </a:t>
            </a: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Snijder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.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CeMM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, Vienna. </a:t>
            </a:r>
            <a:r>
              <a:rPr lang="fr-FR" sz="1300" dirty="0"/>
              <a:t>Image-</a:t>
            </a:r>
            <a:r>
              <a:rPr lang="fr-FR" sz="1300" dirty="0" err="1"/>
              <a:t>based</a:t>
            </a:r>
            <a:r>
              <a:rPr lang="fr-FR" sz="1300" dirty="0"/>
              <a:t> screening in </a:t>
            </a:r>
            <a:r>
              <a:rPr lang="fr-FR" sz="1300" dirty="0" err="1"/>
              <a:t>blood</a:t>
            </a:r>
            <a:r>
              <a:rPr lang="fr-FR" sz="1300" dirty="0"/>
              <a:t> for </a:t>
            </a:r>
            <a:endParaRPr lang="fr-FR" sz="1300" dirty="0" smtClean="0"/>
          </a:p>
          <a:p>
            <a:pPr marL="895350" indent="-895350">
              <a:spcAft>
                <a:spcPts val="0"/>
              </a:spcAft>
            </a:pPr>
            <a:r>
              <a:rPr lang="fr-FR" sz="1300" dirty="0"/>
              <a:t> </a:t>
            </a:r>
            <a:r>
              <a:rPr lang="fr-FR" sz="1300" dirty="0" smtClean="0"/>
              <a:t>                               </a:t>
            </a:r>
            <a:r>
              <a:rPr lang="fr-FR" sz="1300" dirty="0" err="1" smtClean="0"/>
              <a:t>immunomodulatory</a:t>
            </a:r>
            <a:r>
              <a:rPr lang="fr-FR" sz="1300" dirty="0" smtClean="0"/>
              <a:t> </a:t>
            </a:r>
            <a:r>
              <a:rPr lang="fr-FR" sz="1300" dirty="0" err="1"/>
              <a:t>drugs</a:t>
            </a:r>
            <a:r>
              <a:rPr lang="fr-FR" sz="1300" dirty="0"/>
              <a:t> and </a:t>
            </a:r>
            <a:r>
              <a:rPr lang="fr-FR" sz="1300" dirty="0" err="1"/>
              <a:t>personalized</a:t>
            </a:r>
            <a:r>
              <a:rPr lang="fr-FR" sz="1300" dirty="0"/>
              <a:t> patient </a:t>
            </a:r>
            <a:r>
              <a:rPr lang="fr-FR" sz="1300" dirty="0" err="1"/>
              <a:t>therapies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 </a:t>
            </a:r>
            <a:endParaRPr lang="en-US" sz="13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" y="3026089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10h00-10h30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    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Students talks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" y="3386224"/>
            <a:ext cx="56136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10h30-11h00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		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C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offee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break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746359"/>
            <a:ext cx="6858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11.05-11.35 	     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Dr. Lukas </a:t>
            </a: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Flatz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.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CHUV, Lausanne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. 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  <a:cs typeface="Calibri" charset="0"/>
              </a:rPr>
              <a:t>Vaccination against self- and </a:t>
            </a:r>
            <a:r>
              <a:rPr lang="en-US" sz="13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  <a:cs typeface="Calibri" charset="0"/>
              </a:rPr>
              <a:t>neoantigens</a:t>
            </a:r>
            <a:endParaRPr lang="en-US" sz="13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  <a:cs typeface="Calibri" charset="0"/>
            </a:endParaRPr>
          </a:p>
          <a:p>
            <a:pPr marL="895350" indent="-895350">
              <a:spcAft>
                <a:spcPts val="0"/>
              </a:spcAft>
            </a:pP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Calibri" charset="0"/>
              </a:rPr>
              <a:t>                         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  <a:cs typeface="Calibri" charset="0"/>
              </a:rPr>
              <a:t>        in melanoma using viral vectors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Calibri" charset="0"/>
              </a:rPr>
              <a:t>.</a:t>
            </a:r>
            <a:endParaRPr lang="en-US" sz="13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21" y="4306548"/>
            <a:ext cx="66470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11.35-12.05 	     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Dr. Daniela Finke –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UKBB, Basel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. 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Developmental Immunology. 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  <a:cs typeface="Calibri" charset="0"/>
              </a:rPr>
              <a:t>How do </a:t>
            </a:r>
          </a:p>
          <a:p>
            <a:pPr marL="895350" indent="-895350">
              <a:spcAft>
                <a:spcPts val="0"/>
              </a:spcAft>
            </a:pP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Calibri" charset="0"/>
              </a:rPr>
              <a:t>                         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  <a:cs typeface="Calibri" charset="0"/>
              </a:rPr>
              <a:t>      innate lymphoid cells regulate adaptive immunity?</a:t>
            </a:r>
            <a:endParaRPr lang="en-US" sz="13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121" y="4866737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12h05-12h35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   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Students talks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3" y="5226872"/>
            <a:ext cx="424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12h35-13h55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		     Lunch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4" y="5587007"/>
            <a:ext cx="65655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14.00-14.30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  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    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Dr </a:t>
            </a: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Agathe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 </a:t>
            </a: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Subtil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. </a:t>
            </a:r>
            <a:r>
              <a:rPr lang="en-US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Intitut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 Pasteur, Paris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.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  <a:cs typeface="Calibri" charset="0"/>
              </a:rPr>
              <a:t>Tricks for Treats: How Chlamydia</a:t>
            </a:r>
          </a:p>
          <a:p>
            <a:pPr marL="895350" indent="-895350">
              <a:spcAft>
                <a:spcPts val="0"/>
              </a:spcAft>
            </a:pP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Calibri" charset="0"/>
              </a:rPr>
              <a:t>                        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  <a:cs typeface="Calibri" charset="0"/>
              </a:rPr>
              <a:t>         trachomatis hijacks energy stores from its host 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4" y="6131808"/>
            <a:ext cx="619407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/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14.30-15.00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 	       Dr. </a:t>
            </a: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Gisou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 van der </a:t>
            </a: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Goot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.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EPFL, Lausanne. </a:t>
            </a:r>
            <a:r>
              <a:rPr lang="en-US" sz="1300" dirty="0" smtClean="0"/>
              <a:t>The beauty of the </a:t>
            </a:r>
            <a:r>
              <a:rPr lang="en-US" sz="1300" dirty="0" err="1" smtClean="0"/>
              <a:t>aerolysin</a:t>
            </a:r>
            <a:endParaRPr lang="en-US" sz="1300" dirty="0" smtClean="0"/>
          </a:p>
          <a:p>
            <a:pPr marL="895350" indent="-895350"/>
            <a:r>
              <a:rPr lang="en-US" sz="1300" dirty="0"/>
              <a:t> </a:t>
            </a:r>
            <a:r>
              <a:rPr lang="en-US" sz="1300" dirty="0" smtClean="0"/>
              <a:t>                              pore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.</a:t>
            </a:r>
            <a:endParaRPr lang="en-US" sz="1300" dirty="0"/>
          </a:p>
        </p:txBody>
      </p:sp>
      <p:sp>
        <p:nvSpPr>
          <p:cNvPr id="16" name="Rectangle 15"/>
          <p:cNvSpPr/>
          <p:nvPr/>
        </p:nvSpPr>
        <p:spPr>
          <a:xfrm>
            <a:off x="-4" y="6691997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15h00-15h30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   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Students talks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121" y="7052132"/>
            <a:ext cx="47864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15h30-16h00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	</a:t>
            </a:r>
            <a:r>
              <a:rPr lang="en-US" sz="1400" b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	</a:t>
            </a:r>
            <a:r>
              <a:rPr lang="en-US" sz="1400" b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Coffee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break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" y="7412267"/>
            <a:ext cx="667114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16.00-16.30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	      Dr. Mathieu </a:t>
            </a: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Brochet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.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Faculty of Medicine, Geneva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. 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Making life changing</a:t>
            </a:r>
          </a:p>
          <a:p>
            <a:pPr>
              <a:spcAft>
                <a:spcPts val="0"/>
              </a:spcAft>
            </a:pPr>
            <a:r>
              <a:rPr lang="en-US" sz="13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 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                            </a:t>
            </a:r>
            <a:r>
              <a:rPr lang="en-US" sz="13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 </a:t>
            </a:r>
            <a:r>
              <a:rPr lang="en-US" sz="13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decisions in 15 seconds, calcium signaling in malaria parasites </a:t>
            </a:r>
            <a:endParaRPr lang="en-US" sz="13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" y="7987845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16h30-17h00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</a:rPr>
              <a:t>   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Students talks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2" y="8347975"/>
            <a:ext cx="67892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17.00-17.45 	     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Dr Tim Wells,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Medicines for Malaria Venture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. </a:t>
            </a:r>
            <a:r>
              <a:rPr lang="en-US" sz="1400" dirty="0" smtClean="0"/>
              <a:t>Discovering and developing</a:t>
            </a:r>
          </a:p>
          <a:p>
            <a:pPr marL="895350" indent="-895350">
              <a:spcAft>
                <a:spcPts val="0"/>
              </a:spcAft>
            </a:pPr>
            <a:r>
              <a:rPr lang="en-US" sz="1400" dirty="0" smtClean="0"/>
              <a:t>                            new medicines for malaria.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243783" y="8840791"/>
            <a:ext cx="2418675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17.45-19.00</a:t>
            </a:r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Times New Roman" charset="0"/>
              </a:rPr>
              <a:t> GET TOGETHER APERO</a:t>
            </a:r>
            <a:endParaRPr lang="en-US" sz="1200" dirty="0" smtClean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54243" y="-2904"/>
            <a:ext cx="2681390" cy="115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12310" y="-18669"/>
            <a:ext cx="2751129" cy="115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31610" y="7606"/>
            <a:ext cx="1336230" cy="11489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9" name="Image 28" descr="CUSO_7logos unis_unibe_epfl.png"/>
          <p:cNvPicPr/>
          <p:nvPr/>
        </p:nvPicPr>
        <p:blipFill>
          <a:blip r:embed="rId7" cstate="print"/>
          <a:srcRect l="38319" r="32994" b="42739"/>
          <a:stretch>
            <a:fillRect/>
          </a:stretch>
        </p:blipFill>
        <p:spPr>
          <a:xfrm>
            <a:off x="3441703" y="625265"/>
            <a:ext cx="1336230" cy="518093"/>
          </a:xfrm>
          <a:prstGeom prst="rect">
            <a:avLst/>
          </a:prstGeom>
        </p:spPr>
      </p:pic>
      <p:grpSp>
        <p:nvGrpSpPr>
          <p:cNvPr id="30" name="Grouper 29"/>
          <p:cNvGrpSpPr/>
          <p:nvPr/>
        </p:nvGrpSpPr>
        <p:grpSpPr>
          <a:xfrm>
            <a:off x="2025084" y="578061"/>
            <a:ext cx="1520726" cy="589463"/>
            <a:chOff x="3298631" y="582039"/>
            <a:chExt cx="1377300" cy="589463"/>
          </a:xfrm>
        </p:grpSpPr>
        <p:sp>
          <p:nvSpPr>
            <p:cNvPr id="32" name="Rectangle 31"/>
            <p:cNvSpPr/>
            <p:nvPr/>
          </p:nvSpPr>
          <p:spPr>
            <a:xfrm>
              <a:off x="3374660" y="634980"/>
              <a:ext cx="1225242" cy="536522"/>
            </a:xfrm>
            <a:prstGeom prst="rect">
              <a:avLst/>
            </a:prstGeom>
            <a:solidFill>
              <a:srgbClr val="CD041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706326" y="582039"/>
              <a:ext cx="561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  <a:reflection blurRad="12700" stA="28000" endPos="45000" dist="1000" dir="5400000" sy="-100000" algn="bl" rotWithShape="0"/>
                  </a:effectLst>
                </a:rPr>
                <a:t>CUS</a:t>
              </a:r>
              <a:endPara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298631" y="950829"/>
              <a:ext cx="13773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PROGRAMMES DOCTORAUX</a:t>
              </a:r>
              <a:endParaRPr lang="fr-FR" sz="800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-10807" y="1119331"/>
            <a:ext cx="6876556" cy="338554"/>
          </a:xfrm>
          <a:prstGeom prst="rect">
            <a:avLst/>
          </a:prstGeom>
          <a:solidFill>
            <a:srgbClr val="4C82FF"/>
          </a:solidFill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Forum </a:t>
            </a:r>
            <a:r>
              <a:rPr lang="en-US" sz="1600" b="1" dirty="0" smtClean="0">
                <a:solidFill>
                  <a:schemeClr val="bg1"/>
                </a:solidFill>
              </a:rPr>
              <a:t>doctoral </a:t>
            </a:r>
            <a:r>
              <a:rPr lang="en-US" sz="1600" b="1" dirty="0">
                <a:solidFill>
                  <a:schemeClr val="bg1"/>
                </a:solidFill>
              </a:rPr>
              <a:t>training infection, Immunity and </a:t>
            </a:r>
            <a:r>
              <a:rPr lang="en-US" sz="1600" b="1" dirty="0" smtClean="0">
                <a:solidFill>
                  <a:schemeClr val="bg1"/>
                </a:solidFill>
              </a:rPr>
              <a:t>Cancer</a:t>
            </a:r>
            <a:endParaRPr lang="fr-F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</TotalTime>
  <Words>70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Garcin</dc:creator>
  <cp:lastModifiedBy>TFagundes</cp:lastModifiedBy>
  <cp:revision>15</cp:revision>
  <cp:lastPrinted>2016-04-05T06:01:58Z</cp:lastPrinted>
  <dcterms:created xsi:type="dcterms:W3CDTF">2016-04-05T05:49:52Z</dcterms:created>
  <dcterms:modified xsi:type="dcterms:W3CDTF">2016-05-18T15:17:34Z</dcterms:modified>
</cp:coreProperties>
</file>